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6060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68737" y="1772074"/>
            <a:ext cx="6398895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8737" y="1772074"/>
            <a:ext cx="6398895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Monish-D609/Sortify---From-Sheets-To-Charts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hyperlink" Target="mailto:monishpersonal609@gmail.com" TargetMode="External"/><Relationship Id="rId7" Type="http://schemas.openxmlformats.org/officeDocument/2006/relationships/hyperlink" Target="mailto:adityanarayanan.c@gmail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2737" y="2477680"/>
            <a:ext cx="2237740" cy="962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50" spc="-10">
                <a:solidFill>
                  <a:srgbClr val="000000"/>
                </a:solidFill>
              </a:rPr>
              <a:t>Sortify</a:t>
            </a:r>
            <a:endParaRPr sz="6150"/>
          </a:p>
        </p:txBody>
      </p:sp>
      <p:sp>
        <p:nvSpPr>
          <p:cNvPr id="4" name="object 4" descr=""/>
          <p:cNvSpPr txBox="1"/>
          <p:nvPr/>
        </p:nvSpPr>
        <p:spPr>
          <a:xfrm>
            <a:off x="1918163" y="3769842"/>
            <a:ext cx="5307965" cy="137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550">
                <a:latin typeface="Arial"/>
                <a:cs typeface="Arial"/>
              </a:rPr>
              <a:t>From</a:t>
            </a:r>
            <a:r>
              <a:rPr dirty="0" sz="3550" spc="-50">
                <a:latin typeface="Arial"/>
                <a:cs typeface="Arial"/>
              </a:rPr>
              <a:t> </a:t>
            </a:r>
            <a:r>
              <a:rPr dirty="0" sz="3550" spc="-25">
                <a:latin typeface="Arial"/>
                <a:cs typeface="Arial"/>
              </a:rPr>
              <a:t>Sheets-to-</a:t>
            </a:r>
            <a:r>
              <a:rPr dirty="0" sz="3550">
                <a:latin typeface="Arial"/>
                <a:cs typeface="Arial"/>
              </a:rPr>
              <a:t>Charts</a:t>
            </a:r>
            <a:r>
              <a:rPr dirty="0" sz="3550" spc="-15">
                <a:latin typeface="Arial"/>
                <a:cs typeface="Arial"/>
              </a:rPr>
              <a:t> </a:t>
            </a:r>
            <a:r>
              <a:rPr dirty="0" sz="3550" spc="869">
                <a:latin typeface="Segoe UI Symbol"/>
                <a:cs typeface="Segoe UI Symbol"/>
              </a:rPr>
              <a:t>📊</a:t>
            </a:r>
            <a:endParaRPr sz="3550">
              <a:latin typeface="Segoe UI Symbol"/>
              <a:cs typeface="Segoe UI Symbol"/>
            </a:endParaRPr>
          </a:p>
          <a:p>
            <a:pPr algn="ctr">
              <a:lnSpc>
                <a:spcPct val="100000"/>
              </a:lnSpc>
              <a:spcBef>
                <a:spcPts val="3760"/>
              </a:spcBef>
            </a:pPr>
            <a:r>
              <a:rPr dirty="0" sz="2200">
                <a:latin typeface="Arial"/>
                <a:cs typeface="Arial"/>
              </a:rPr>
              <a:t>Code</a:t>
            </a:r>
            <a:r>
              <a:rPr dirty="0" sz="2200" spc="-9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Red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Hackathon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2025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354365" y="5478284"/>
            <a:ext cx="443357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Arial"/>
                <a:cs typeface="Arial"/>
              </a:rPr>
              <a:t>Presented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by: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Monish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D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&amp;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Aditya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Narayanan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87655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2265"/>
              </a:spcBef>
            </a:pPr>
            <a:r>
              <a:rPr dirty="0" spc="-10"/>
              <a:t>Sortify:</a:t>
            </a:r>
          </a:p>
          <a:p>
            <a:pPr marL="12700" marR="5080" indent="2279015">
              <a:lnSpc>
                <a:spcPts val="10380"/>
              </a:lnSpc>
              <a:spcBef>
                <a:spcPts val="640"/>
              </a:spcBef>
            </a:pPr>
            <a:r>
              <a:rPr dirty="0" sz="6150" spc="-20"/>
              <a:t>From </a:t>
            </a:r>
            <a:r>
              <a:rPr dirty="0" sz="6150" spc="-40"/>
              <a:t>Sheets-to-</a:t>
            </a:r>
            <a:r>
              <a:rPr dirty="0" sz="6150" spc="-10"/>
              <a:t>Graphs.</a:t>
            </a:r>
            <a:endParaRPr sz="6150"/>
          </a:p>
        </p:txBody>
      </p:sp>
      <p:sp>
        <p:nvSpPr>
          <p:cNvPr id="5" name="object 5" descr=""/>
          <p:cNvSpPr txBox="1"/>
          <p:nvPr/>
        </p:nvSpPr>
        <p:spPr>
          <a:xfrm>
            <a:off x="3868344" y="5827801"/>
            <a:ext cx="14071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FFFFFF"/>
                </a:solidFill>
                <a:latin typeface="Arial"/>
                <a:cs typeface="Arial"/>
              </a:rPr>
              <a:t>Thank</a:t>
            </a:r>
            <a:r>
              <a:rPr dirty="0" sz="22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2427084"/>
            <a:ext cx="746569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9845" algn="l"/>
                <a:tab pos="2649855" algn="l"/>
                <a:tab pos="3465829" algn="l"/>
                <a:tab pos="5569585" algn="l"/>
              </a:tabLst>
            </a:pPr>
            <a:r>
              <a:rPr dirty="0" spc="-25">
                <a:solidFill>
                  <a:srgbClr val="96B8FF"/>
                </a:solidFill>
              </a:rPr>
              <a:t>Raw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20">
                <a:solidFill>
                  <a:srgbClr val="96B8FF"/>
                </a:solidFill>
              </a:rPr>
              <a:t>Data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25">
                <a:solidFill>
                  <a:srgbClr val="96B8FF"/>
                </a:solidFill>
              </a:rPr>
              <a:t>To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10">
                <a:solidFill>
                  <a:srgbClr val="96B8FF"/>
                </a:solidFill>
              </a:rPr>
              <a:t>Refined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10">
                <a:solidFill>
                  <a:srgbClr val="96B8FF"/>
                </a:solidFill>
              </a:rPr>
              <a:t>Results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793789" y="3587470"/>
            <a:ext cx="30480" cy="1236345"/>
          </a:xfrm>
          <a:custGeom>
            <a:avLst/>
            <a:gdLst/>
            <a:ahLst/>
            <a:cxnLst/>
            <a:rect l="l" t="t" r="r" b="b"/>
            <a:pathLst>
              <a:path w="30480" h="1236345">
                <a:moveTo>
                  <a:pt x="30479" y="0"/>
                </a:moveTo>
                <a:lnTo>
                  <a:pt x="0" y="0"/>
                </a:lnTo>
                <a:lnTo>
                  <a:pt x="0" y="1236103"/>
                </a:lnTo>
                <a:lnTo>
                  <a:pt x="30479" y="1236103"/>
                </a:lnTo>
                <a:lnTo>
                  <a:pt x="30479" y="0"/>
                </a:lnTo>
                <a:close/>
              </a:path>
            </a:pathLst>
          </a:custGeom>
          <a:solidFill>
            <a:srgbClr val="96B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81089" y="3825227"/>
            <a:ext cx="12687300" cy="1985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2425" marR="405765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"Small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medium-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sized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businesses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often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deal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with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raw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CSV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or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Excel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files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that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are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messy,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hard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interpret,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contain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missing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or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inconsistent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—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slowing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down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decision-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making."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5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Many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small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businesses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don't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have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analysts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most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tools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today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expect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you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code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or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tech-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savvy.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This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makes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it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hard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to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understand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your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own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data,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causing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delays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lost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insights.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1796999"/>
            <a:ext cx="8909050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25955" algn="l"/>
                <a:tab pos="3276600" algn="l"/>
                <a:tab pos="5695315" algn="l"/>
                <a:tab pos="7044690" algn="l"/>
              </a:tabLst>
            </a:pPr>
            <a:r>
              <a:rPr dirty="0" spc="-10">
                <a:solidFill>
                  <a:srgbClr val="96B8FF"/>
                </a:solidFill>
              </a:rPr>
              <a:t>Sortify: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20">
                <a:solidFill>
                  <a:srgbClr val="96B8FF"/>
                </a:solidFill>
              </a:rPr>
              <a:t>Your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35">
                <a:solidFill>
                  <a:srgbClr val="96B8FF"/>
                </a:solidFill>
              </a:rPr>
              <a:t>No-</a:t>
            </a:r>
            <a:r>
              <a:rPr dirty="0" spc="-20">
                <a:solidFill>
                  <a:srgbClr val="96B8FF"/>
                </a:solidFill>
              </a:rPr>
              <a:t>Code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20">
                <a:solidFill>
                  <a:srgbClr val="96B8FF"/>
                </a:solidFill>
              </a:rPr>
              <a:t>Data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10">
                <a:solidFill>
                  <a:srgbClr val="96B8FF"/>
                </a:solidFill>
              </a:rPr>
              <a:t>Analyst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81089" y="3035249"/>
            <a:ext cx="1230122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Sortify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lightweight,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no-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code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tool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designed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transform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messy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into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clear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insights.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It's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built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speed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accessibility.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789" y="3938346"/>
            <a:ext cx="680441" cy="68044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745018" y="4125048"/>
            <a:ext cx="3099435" cy="158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Clean</a:t>
            </a:r>
            <a:r>
              <a:rPr dirty="0" sz="220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&amp;</a:t>
            </a:r>
            <a:r>
              <a:rPr dirty="0" sz="220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Filter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Effortlessly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clean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filter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raw,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messy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from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various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file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types.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5892" y="3938346"/>
            <a:ext cx="680441" cy="6804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187122" y="4125048"/>
            <a:ext cx="3048635" cy="158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0">
                <a:solidFill>
                  <a:srgbClr val="DFD5DE"/>
                </a:solidFill>
                <a:latin typeface="Arial"/>
                <a:cs typeface="Arial"/>
              </a:rPr>
              <a:t>Auto-</a:t>
            </a: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Visualize</a:t>
            </a:r>
            <a:endParaRPr sz="2200">
              <a:latin typeface="Arial"/>
              <a:cs typeface="Arial"/>
            </a:endParaRPr>
          </a:p>
          <a:p>
            <a:pPr algn="just"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Generate</a:t>
            </a:r>
            <a:r>
              <a:rPr dirty="0" sz="1750" spc="-9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instant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visualizations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like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histograms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bar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charts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rapid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understanding.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77996" y="3938346"/>
            <a:ext cx="680441" cy="68044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629227" y="4125048"/>
            <a:ext cx="3098800" cy="195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Insightful</a:t>
            </a:r>
            <a:r>
              <a:rPr dirty="0" sz="2200" spc="-12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Summaries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View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key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statistics: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count,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mean,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median,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mode,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standard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deviation,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quartile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many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more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functionalities.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938" y="567535"/>
            <a:ext cx="3083560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1400" algn="l"/>
              </a:tabLst>
            </a:pPr>
            <a:r>
              <a:rPr dirty="0" sz="4050" spc="-25">
                <a:solidFill>
                  <a:srgbClr val="96B8FF"/>
                </a:solidFill>
              </a:rPr>
              <a:t>Key</a:t>
            </a:r>
            <a:r>
              <a:rPr dirty="0" sz="4050">
                <a:solidFill>
                  <a:srgbClr val="96B8FF"/>
                </a:solidFill>
              </a:rPr>
              <a:t>	</a:t>
            </a:r>
            <a:r>
              <a:rPr dirty="0" sz="4050" spc="-10">
                <a:solidFill>
                  <a:srgbClr val="96B8FF"/>
                </a:solidFill>
              </a:rPr>
              <a:t>Features</a:t>
            </a:r>
            <a:endParaRPr sz="40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80" y="1752485"/>
            <a:ext cx="6987514" cy="640853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08938" y="1769059"/>
            <a:ext cx="6335395" cy="2459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DFD5DE"/>
                </a:solidFill>
                <a:latin typeface="Arial"/>
                <a:cs typeface="Arial"/>
              </a:rPr>
              <a:t>One-</a:t>
            </a: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click</a:t>
            </a:r>
            <a:r>
              <a:rPr dirty="0" sz="1600" spc="-2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upload:</a:t>
            </a:r>
            <a:r>
              <a:rPr dirty="0" sz="1600" spc="-1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Seamlessly</a:t>
            </a:r>
            <a:r>
              <a:rPr dirty="0" sz="1600" spc="-2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import</a:t>
            </a:r>
            <a:r>
              <a:rPr dirty="0" sz="1600" spc="-2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CSV</a:t>
            </a:r>
            <a:r>
              <a:rPr dirty="0" sz="1600" spc="-2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or</a:t>
            </a:r>
            <a:r>
              <a:rPr dirty="0" sz="1600" spc="-2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Excel</a:t>
            </a:r>
            <a:r>
              <a:rPr dirty="0" sz="1600" spc="-2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DFD5DE"/>
                </a:solidFill>
                <a:latin typeface="Arial"/>
                <a:cs typeface="Arial"/>
              </a:rPr>
              <a:t>files.</a:t>
            </a:r>
            <a:endParaRPr sz="1600">
              <a:latin typeface="Arial"/>
              <a:cs typeface="Arial"/>
            </a:endParaRPr>
          </a:p>
          <a:p>
            <a:pPr marL="12700" marR="590550">
              <a:lnSpc>
                <a:spcPct val="132800"/>
              </a:lnSpc>
              <a:spcBef>
                <a:spcPts val="615"/>
              </a:spcBef>
            </a:pP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Missing</a:t>
            </a:r>
            <a:r>
              <a:rPr dirty="0" sz="1600" spc="-3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value</a:t>
            </a:r>
            <a:r>
              <a:rPr dirty="0" sz="1600" spc="-3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analysis:</a:t>
            </a:r>
            <a:r>
              <a:rPr dirty="0" sz="1600" spc="-2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Identify</a:t>
            </a:r>
            <a:r>
              <a:rPr dirty="0" sz="1600" spc="-3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quantify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missing</a:t>
            </a:r>
            <a:r>
              <a:rPr dirty="0" sz="1600" spc="-3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at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DFD5DE"/>
                </a:solidFill>
                <a:latin typeface="Arial"/>
                <a:cs typeface="Arial"/>
              </a:rPr>
              <a:t>a </a:t>
            </a:r>
            <a:r>
              <a:rPr dirty="0" sz="1600" spc="-10">
                <a:solidFill>
                  <a:srgbClr val="DFD5DE"/>
                </a:solidFill>
                <a:latin typeface="Arial"/>
                <a:cs typeface="Arial"/>
              </a:rPr>
              <a:t>glance.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32800"/>
              </a:lnSpc>
              <a:spcBef>
                <a:spcPts val="665"/>
              </a:spcBef>
            </a:pP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Automatic</a:t>
            </a:r>
            <a:r>
              <a:rPr dirty="0" sz="1600" spc="-4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type</a:t>
            </a:r>
            <a:r>
              <a:rPr dirty="0" sz="1600" spc="-3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detection:</a:t>
            </a:r>
            <a:r>
              <a:rPr dirty="0" sz="1600" spc="-2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Intelligently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classifies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columns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as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DFD5DE"/>
                </a:solidFill>
                <a:latin typeface="Arial"/>
                <a:cs typeface="Arial"/>
              </a:rPr>
              <a:t>numeric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or</a:t>
            </a:r>
            <a:r>
              <a:rPr dirty="0" sz="1600" spc="-1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DFD5DE"/>
                </a:solidFill>
                <a:latin typeface="Arial"/>
                <a:cs typeface="Arial"/>
              </a:rPr>
              <a:t>categorical.</a:t>
            </a:r>
            <a:endParaRPr sz="1600">
              <a:latin typeface="Arial"/>
              <a:cs typeface="Arial"/>
            </a:endParaRPr>
          </a:p>
          <a:p>
            <a:pPr marL="12700" marR="670560">
              <a:lnSpc>
                <a:spcPct val="132800"/>
              </a:lnSpc>
              <a:spcBef>
                <a:spcPts val="665"/>
              </a:spcBef>
            </a:pP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Visual</a:t>
            </a:r>
            <a:r>
              <a:rPr dirty="0" sz="1600" spc="-4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DFD5DE"/>
                </a:solidFill>
                <a:latin typeface="Arial"/>
                <a:cs typeface="Arial"/>
              </a:rPr>
              <a:t>summaries:</a:t>
            </a:r>
            <a:r>
              <a:rPr dirty="0" sz="1600" spc="-3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Get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immediate</a:t>
            </a:r>
            <a:r>
              <a:rPr dirty="0" sz="160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graphical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insights</a:t>
            </a:r>
            <a:r>
              <a:rPr dirty="0" sz="160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6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DFD5DE"/>
                </a:solidFill>
                <a:latin typeface="Arial"/>
                <a:cs typeface="Arial"/>
              </a:rPr>
              <a:t>every column.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1575079"/>
            <a:ext cx="4015104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8785" algn="l"/>
                <a:tab pos="2651125" algn="l"/>
              </a:tabLst>
            </a:pPr>
            <a:r>
              <a:rPr dirty="0" spc="-10">
                <a:solidFill>
                  <a:srgbClr val="96B8FF"/>
                </a:solidFill>
              </a:rPr>
              <a:t>Under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25">
                <a:solidFill>
                  <a:srgbClr val="96B8FF"/>
                </a:solidFill>
              </a:rPr>
              <a:t>the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20">
                <a:solidFill>
                  <a:srgbClr val="96B8FF"/>
                </a:solidFill>
              </a:rPr>
              <a:t>Hood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007903" y="3864889"/>
            <a:ext cx="3741420" cy="1589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Python</a:t>
            </a:r>
            <a:r>
              <a:rPr dirty="0" sz="22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&amp;</a:t>
            </a:r>
            <a:r>
              <a:rPr dirty="0" sz="22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Streamlit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Core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logic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interactive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UI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built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with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Python</a:t>
            </a:r>
            <a:r>
              <a:rPr dirty="0" sz="1750" spc="-5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rapid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development capabilities</a:t>
            </a:r>
            <a:r>
              <a:rPr dirty="0" sz="1750" spc="-1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of</a:t>
            </a:r>
            <a:r>
              <a:rPr dirty="0" sz="1750" spc="-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DFD5DE"/>
                </a:solidFill>
                <a:latin typeface="Arial"/>
                <a:cs typeface="Arial"/>
              </a:rPr>
              <a:t>Streamlit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789" y="2735465"/>
            <a:ext cx="13042695" cy="90724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55475" y="3864889"/>
            <a:ext cx="3855085" cy="194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34950">
              <a:lnSpc>
                <a:spcPts val="2750"/>
              </a:lnSpc>
              <a:spcBef>
                <a:spcPts val="100"/>
              </a:spcBef>
            </a:pP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Numpy,</a:t>
            </a:r>
            <a:r>
              <a:rPr dirty="0" sz="2200" spc="-10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Pandas,</a:t>
            </a:r>
            <a:r>
              <a:rPr dirty="0" sz="2200" spc="-10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Matplotlib</a:t>
            </a:r>
            <a:r>
              <a:rPr dirty="0" sz="2200" spc="-10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 spc="-50">
                <a:solidFill>
                  <a:srgbClr val="DFD5DE"/>
                </a:solidFill>
                <a:latin typeface="Arial"/>
                <a:cs typeface="Arial"/>
              </a:rPr>
              <a:t>&amp; </a:t>
            </a: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Seaborn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05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Robust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manipulation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with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DFD5DE"/>
                </a:solidFill>
                <a:latin typeface="Arial"/>
                <a:cs typeface="Arial"/>
              </a:rPr>
              <a:t>Pandas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powerful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visualization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with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Seaborn</a:t>
            </a:r>
            <a:r>
              <a:rPr dirty="0" sz="1750" spc="-5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DFD5DE"/>
                </a:solidFill>
                <a:latin typeface="Arial"/>
                <a:cs typeface="Arial"/>
              </a:rPr>
              <a:t>Matplotlib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703041" y="3864889"/>
            <a:ext cx="3679190" cy="195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Simple</a:t>
            </a:r>
            <a:r>
              <a:rPr dirty="0" sz="220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Logic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Utilizes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straightforward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algorithms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for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auto-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detection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summary generation.</a:t>
            </a:r>
            <a:r>
              <a:rPr dirty="0" sz="1750" spc="-3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F44444"/>
                </a:solidFill>
                <a:latin typeface="Arial"/>
                <a:cs typeface="Arial"/>
              </a:rPr>
              <a:t>No</a:t>
            </a:r>
            <a:r>
              <a:rPr dirty="0" sz="1750" spc="-40">
                <a:solidFill>
                  <a:srgbClr val="F44444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F44444"/>
                </a:solidFill>
                <a:latin typeface="Arial"/>
                <a:cs typeface="Arial"/>
              </a:rPr>
              <a:t>complex</a:t>
            </a:r>
            <a:r>
              <a:rPr dirty="0" sz="1750" spc="-40">
                <a:solidFill>
                  <a:srgbClr val="F44444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F44444"/>
                </a:solidFill>
                <a:latin typeface="Arial"/>
                <a:cs typeface="Arial"/>
              </a:rPr>
              <a:t>AI/ML </a:t>
            </a:r>
            <a:r>
              <a:rPr dirty="0" sz="1750" spc="-10">
                <a:solidFill>
                  <a:srgbClr val="F44444"/>
                </a:solidFill>
                <a:latin typeface="Arial"/>
                <a:cs typeface="Arial"/>
              </a:rPr>
              <a:t>involved.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81089" y="6371373"/>
            <a:ext cx="1081722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The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intuitive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sidebar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provides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clear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instructions,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guiding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users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through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the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analysis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process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step-by-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step.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823787"/>
            <a:ext cx="3949700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9745" algn="l"/>
                <a:tab pos="2366645" algn="l"/>
              </a:tabLst>
            </a:pPr>
            <a:r>
              <a:rPr dirty="0" spc="-10">
                <a:solidFill>
                  <a:srgbClr val="96B8FF"/>
                </a:solidFill>
              </a:rPr>
              <a:t>Sortify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25">
                <a:solidFill>
                  <a:srgbClr val="96B8FF"/>
                </a:solidFill>
              </a:rPr>
              <a:t>in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10">
                <a:solidFill>
                  <a:srgbClr val="96B8FF"/>
                </a:solidFill>
              </a:rPr>
              <a:t>Action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866" y="2130145"/>
            <a:ext cx="3721176" cy="198465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2553" y="2130145"/>
            <a:ext cx="3095980" cy="198465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74499" y="2130145"/>
            <a:ext cx="4306608" cy="198465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97744" y="4296244"/>
            <a:ext cx="3413518" cy="198465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92720" y="4296244"/>
            <a:ext cx="3239935" cy="198465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81089" y="6664629"/>
            <a:ext cx="1245743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These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visuals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demonstrate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seamless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workflow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from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file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upload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insightful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visualization,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all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within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clean,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responsive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Streamlit</a:t>
            </a:r>
            <a:r>
              <a:rPr dirty="0" sz="1750" spc="-9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interface.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089" y="1593646"/>
            <a:ext cx="5393690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3725" algn="l"/>
                <a:tab pos="2397125" algn="l"/>
              </a:tabLst>
            </a:pPr>
            <a:r>
              <a:rPr dirty="0" spc="-10">
                <a:solidFill>
                  <a:srgbClr val="96B8FF"/>
                </a:solidFill>
              </a:rPr>
              <a:t>Impact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50">
                <a:solidFill>
                  <a:srgbClr val="96B8FF"/>
                </a:solidFill>
              </a:rPr>
              <a:t>&amp;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10">
                <a:solidFill>
                  <a:srgbClr val="96B8FF"/>
                </a:solidFill>
              </a:rPr>
              <a:t>Advantages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81089" y="2862745"/>
            <a:ext cx="5989955" cy="2851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96B8FF"/>
                </a:solidFill>
                <a:latin typeface="Arial"/>
                <a:cs typeface="Arial"/>
              </a:rPr>
              <a:t>Efficiency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835"/>
              </a:spcBef>
            </a:pP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Fast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easy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use: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Drastically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reduces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the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time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spent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on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initial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cleaning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exploration.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dirty="0" sz="2200" spc="-10">
                <a:solidFill>
                  <a:srgbClr val="96B8FF"/>
                </a:solidFill>
                <a:latin typeface="Arial"/>
                <a:cs typeface="Arial"/>
              </a:rPr>
              <a:t>Accessibility</a:t>
            </a:r>
            <a:endParaRPr sz="2200">
              <a:latin typeface="Arial"/>
              <a:cs typeface="Arial"/>
            </a:endParaRPr>
          </a:p>
          <a:p>
            <a:pPr marL="12700" marR="390525">
              <a:lnSpc>
                <a:spcPct val="135700"/>
              </a:lnSpc>
              <a:spcBef>
                <a:spcPts val="1835"/>
              </a:spcBef>
            </a:pP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Offline</a:t>
            </a:r>
            <a:r>
              <a:rPr dirty="0" sz="1750" spc="-7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capabilities:</a:t>
            </a:r>
            <a:r>
              <a:rPr dirty="0" sz="1750" spc="-7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Runs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locally,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requiring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no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internet connection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or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cloud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infrastructure,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ensuring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privacy.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586815" y="2862745"/>
            <a:ext cx="18243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96B8FF"/>
                </a:solidFill>
                <a:latin typeface="Arial"/>
                <a:cs typeface="Arial"/>
              </a:rPr>
              <a:t>Empowerment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586815" y="3431120"/>
            <a:ext cx="6163310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Bridging</a:t>
            </a:r>
            <a:r>
              <a:rPr dirty="0" sz="1750" spc="-5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the</a:t>
            </a:r>
            <a:r>
              <a:rPr dirty="0" sz="1750" spc="-5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gap: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Empowers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both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developers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quick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sanity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checks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non-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technical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users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independently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derive insights.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586815" y="4759414"/>
            <a:ext cx="14224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96B8FF"/>
                </a:solidFill>
                <a:latin typeface="Arial"/>
                <a:cs typeface="Arial"/>
              </a:rPr>
              <a:t>Foundation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586815" y="5327789"/>
            <a:ext cx="610298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 spc="-10" b="1">
                <a:solidFill>
                  <a:srgbClr val="DFD5DE"/>
                </a:solidFill>
                <a:latin typeface="Arial"/>
                <a:cs typeface="Arial"/>
              </a:rPr>
              <a:t>Pre-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analysis</a:t>
            </a:r>
            <a:r>
              <a:rPr dirty="0" sz="1750" spc="-7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exploration:</a:t>
            </a:r>
            <a:r>
              <a:rPr dirty="0" sz="1750" spc="-5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Ideal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rapid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preliminary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analysis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before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committing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deeper,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more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complex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investigations.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089" y="678650"/>
            <a:ext cx="429831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3000" algn="l"/>
                <a:tab pos="2651125" algn="l"/>
              </a:tabLst>
            </a:pPr>
            <a:r>
              <a:rPr dirty="0" spc="-25">
                <a:solidFill>
                  <a:srgbClr val="96B8FF"/>
                </a:solidFill>
              </a:rPr>
              <a:t>The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20">
                <a:solidFill>
                  <a:srgbClr val="96B8FF"/>
                </a:solidFill>
              </a:rPr>
              <a:t>Road</a:t>
            </a:r>
            <a:r>
              <a:rPr dirty="0">
                <a:solidFill>
                  <a:srgbClr val="96B8FF"/>
                </a:solidFill>
              </a:rPr>
              <a:t>	</a:t>
            </a:r>
            <a:r>
              <a:rPr dirty="0" spc="-10">
                <a:solidFill>
                  <a:srgbClr val="96B8FF"/>
                </a:solidFill>
              </a:rPr>
              <a:t>Ahead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93789" y="1839036"/>
            <a:ext cx="6408420" cy="2381250"/>
            <a:chOff x="793789" y="1839036"/>
            <a:chExt cx="6408420" cy="2381250"/>
          </a:xfrm>
        </p:grpSpPr>
        <p:sp>
          <p:nvSpPr>
            <p:cNvPr id="4" name="object 4" descr=""/>
            <p:cNvSpPr/>
            <p:nvPr/>
          </p:nvSpPr>
          <p:spPr>
            <a:xfrm>
              <a:off x="793789" y="2179205"/>
              <a:ext cx="6408420" cy="2040889"/>
            </a:xfrm>
            <a:custGeom>
              <a:avLst/>
              <a:gdLst/>
              <a:ahLst/>
              <a:cxnLst/>
              <a:rect l="l" t="t" r="r" b="b"/>
              <a:pathLst>
                <a:path w="6408420" h="2040889">
                  <a:moveTo>
                    <a:pt x="6261646" y="0"/>
                  </a:moveTo>
                  <a:lnTo>
                    <a:pt x="146302" y="0"/>
                  </a:lnTo>
                  <a:lnTo>
                    <a:pt x="100267" y="7510"/>
                  </a:lnTo>
                  <a:lnTo>
                    <a:pt x="60132" y="28382"/>
                  </a:lnTo>
                  <a:lnTo>
                    <a:pt x="28383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894192"/>
                  </a:lnTo>
                  <a:lnTo>
                    <a:pt x="7510" y="1940224"/>
                  </a:lnTo>
                  <a:lnTo>
                    <a:pt x="28383" y="1980359"/>
                  </a:lnTo>
                  <a:lnTo>
                    <a:pt x="60132" y="2012109"/>
                  </a:lnTo>
                  <a:lnTo>
                    <a:pt x="100267" y="2032984"/>
                  </a:lnTo>
                  <a:lnTo>
                    <a:pt x="146302" y="2040496"/>
                  </a:lnTo>
                  <a:lnTo>
                    <a:pt x="6261646" y="2040496"/>
                  </a:lnTo>
                  <a:lnTo>
                    <a:pt x="6307678" y="2032984"/>
                  </a:lnTo>
                  <a:lnTo>
                    <a:pt x="6347813" y="2012109"/>
                  </a:lnTo>
                  <a:lnTo>
                    <a:pt x="6379563" y="1980359"/>
                  </a:lnTo>
                  <a:lnTo>
                    <a:pt x="6400438" y="1940224"/>
                  </a:lnTo>
                  <a:lnTo>
                    <a:pt x="6407950" y="1894192"/>
                  </a:lnTo>
                  <a:lnTo>
                    <a:pt x="6407950" y="146303"/>
                  </a:lnTo>
                  <a:lnTo>
                    <a:pt x="6400438" y="100267"/>
                  </a:lnTo>
                  <a:lnTo>
                    <a:pt x="6379563" y="60130"/>
                  </a:lnTo>
                  <a:lnTo>
                    <a:pt x="6347813" y="28382"/>
                  </a:lnTo>
                  <a:lnTo>
                    <a:pt x="6307678" y="7510"/>
                  </a:lnTo>
                  <a:lnTo>
                    <a:pt x="6261646" y="0"/>
                  </a:lnTo>
                  <a:close/>
                </a:path>
              </a:pathLst>
            </a:custGeom>
            <a:solidFill>
              <a:srgbClr val="0606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789" y="1839036"/>
              <a:ext cx="6407950" cy="68044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038383" y="2741536"/>
            <a:ext cx="5865495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Exportable</a:t>
            </a:r>
            <a:r>
              <a:rPr dirty="0" sz="2200" spc="-13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Reports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Generate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comprehensive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summary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reports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CSV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or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Excel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formats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further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use.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428547" y="1839036"/>
            <a:ext cx="6408420" cy="2381250"/>
            <a:chOff x="7428547" y="1839036"/>
            <a:chExt cx="6408420" cy="2381250"/>
          </a:xfrm>
        </p:grpSpPr>
        <p:sp>
          <p:nvSpPr>
            <p:cNvPr id="8" name="object 8" descr=""/>
            <p:cNvSpPr/>
            <p:nvPr/>
          </p:nvSpPr>
          <p:spPr>
            <a:xfrm>
              <a:off x="7428547" y="2179205"/>
              <a:ext cx="6408420" cy="2040889"/>
            </a:xfrm>
            <a:custGeom>
              <a:avLst/>
              <a:gdLst/>
              <a:ahLst/>
              <a:cxnLst/>
              <a:rect l="l" t="t" r="r" b="b"/>
              <a:pathLst>
                <a:path w="6408419" h="2040889">
                  <a:moveTo>
                    <a:pt x="6261760" y="0"/>
                  </a:moveTo>
                  <a:lnTo>
                    <a:pt x="146302" y="0"/>
                  </a:lnTo>
                  <a:lnTo>
                    <a:pt x="100267" y="7510"/>
                  </a:lnTo>
                  <a:lnTo>
                    <a:pt x="60132" y="28382"/>
                  </a:lnTo>
                  <a:lnTo>
                    <a:pt x="28383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1894192"/>
                  </a:lnTo>
                  <a:lnTo>
                    <a:pt x="7510" y="1940224"/>
                  </a:lnTo>
                  <a:lnTo>
                    <a:pt x="28383" y="1980359"/>
                  </a:lnTo>
                  <a:lnTo>
                    <a:pt x="60132" y="2012109"/>
                  </a:lnTo>
                  <a:lnTo>
                    <a:pt x="100267" y="2032984"/>
                  </a:lnTo>
                  <a:lnTo>
                    <a:pt x="146302" y="2040496"/>
                  </a:lnTo>
                  <a:lnTo>
                    <a:pt x="6261760" y="2040496"/>
                  </a:lnTo>
                  <a:lnTo>
                    <a:pt x="6307797" y="2032984"/>
                  </a:lnTo>
                  <a:lnTo>
                    <a:pt x="6347933" y="2012109"/>
                  </a:lnTo>
                  <a:lnTo>
                    <a:pt x="6379681" y="1980359"/>
                  </a:lnTo>
                  <a:lnTo>
                    <a:pt x="6400554" y="1940224"/>
                  </a:lnTo>
                  <a:lnTo>
                    <a:pt x="6408064" y="1894192"/>
                  </a:lnTo>
                  <a:lnTo>
                    <a:pt x="6408064" y="146303"/>
                  </a:lnTo>
                  <a:lnTo>
                    <a:pt x="6400554" y="100267"/>
                  </a:lnTo>
                  <a:lnTo>
                    <a:pt x="6379681" y="60130"/>
                  </a:lnTo>
                  <a:lnTo>
                    <a:pt x="6347933" y="28382"/>
                  </a:lnTo>
                  <a:lnTo>
                    <a:pt x="6307797" y="7510"/>
                  </a:lnTo>
                  <a:lnTo>
                    <a:pt x="6261760" y="0"/>
                  </a:lnTo>
                  <a:close/>
                </a:path>
              </a:pathLst>
            </a:custGeom>
            <a:solidFill>
              <a:srgbClr val="0606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47" y="1839036"/>
              <a:ext cx="6408064" cy="68044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673137" y="2741536"/>
            <a:ext cx="5767705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Column</a:t>
            </a:r>
            <a:r>
              <a:rPr dirty="0" sz="2200" spc="-10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Filtering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Allow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users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select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specific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columns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focused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analysis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visualization.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93789" y="4446511"/>
            <a:ext cx="6408420" cy="3107055"/>
            <a:chOff x="793789" y="4446511"/>
            <a:chExt cx="6408420" cy="3107055"/>
          </a:xfrm>
        </p:grpSpPr>
        <p:sp>
          <p:nvSpPr>
            <p:cNvPr id="12" name="object 12" descr=""/>
            <p:cNvSpPr/>
            <p:nvPr/>
          </p:nvSpPr>
          <p:spPr>
            <a:xfrm>
              <a:off x="793789" y="4786667"/>
              <a:ext cx="6408420" cy="2766695"/>
            </a:xfrm>
            <a:custGeom>
              <a:avLst/>
              <a:gdLst/>
              <a:ahLst/>
              <a:cxnLst/>
              <a:rect l="l" t="t" r="r" b="b"/>
              <a:pathLst>
                <a:path w="6408420" h="2766695">
                  <a:moveTo>
                    <a:pt x="6261633" y="0"/>
                  </a:moveTo>
                  <a:lnTo>
                    <a:pt x="146309" y="0"/>
                  </a:lnTo>
                  <a:lnTo>
                    <a:pt x="100272" y="7510"/>
                  </a:lnTo>
                  <a:lnTo>
                    <a:pt x="60134" y="28382"/>
                  </a:lnTo>
                  <a:lnTo>
                    <a:pt x="28385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619984"/>
                  </a:lnTo>
                  <a:lnTo>
                    <a:pt x="7510" y="2666022"/>
                  </a:lnTo>
                  <a:lnTo>
                    <a:pt x="28385" y="2706162"/>
                  </a:lnTo>
                  <a:lnTo>
                    <a:pt x="60134" y="2737913"/>
                  </a:lnTo>
                  <a:lnTo>
                    <a:pt x="100272" y="2758789"/>
                  </a:lnTo>
                  <a:lnTo>
                    <a:pt x="146309" y="2766301"/>
                  </a:lnTo>
                  <a:lnTo>
                    <a:pt x="6261633" y="2766301"/>
                  </a:lnTo>
                  <a:lnTo>
                    <a:pt x="6307671" y="2758789"/>
                  </a:lnTo>
                  <a:lnTo>
                    <a:pt x="6347810" y="2737913"/>
                  </a:lnTo>
                  <a:lnTo>
                    <a:pt x="6379562" y="2706162"/>
                  </a:lnTo>
                  <a:lnTo>
                    <a:pt x="6400438" y="2666022"/>
                  </a:lnTo>
                  <a:lnTo>
                    <a:pt x="6407950" y="2619984"/>
                  </a:lnTo>
                  <a:lnTo>
                    <a:pt x="6407950" y="146303"/>
                  </a:lnTo>
                  <a:lnTo>
                    <a:pt x="6400438" y="100267"/>
                  </a:lnTo>
                  <a:lnTo>
                    <a:pt x="6379562" y="60130"/>
                  </a:lnTo>
                  <a:lnTo>
                    <a:pt x="6347810" y="28382"/>
                  </a:lnTo>
                  <a:lnTo>
                    <a:pt x="6307671" y="7510"/>
                  </a:lnTo>
                  <a:lnTo>
                    <a:pt x="6261633" y="0"/>
                  </a:lnTo>
                  <a:close/>
                </a:path>
              </a:pathLst>
            </a:custGeom>
            <a:solidFill>
              <a:srgbClr val="0606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789" y="4446511"/>
              <a:ext cx="6407950" cy="68044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038383" y="5349011"/>
            <a:ext cx="5878195" cy="195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DFD5DE"/>
                </a:solidFill>
                <a:latin typeface="Arial"/>
                <a:cs typeface="Arial"/>
              </a:rPr>
              <a:t>Enhanced</a:t>
            </a:r>
            <a:r>
              <a:rPr dirty="0" sz="2200" spc="-114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Visuals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Integrate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more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chart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types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like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bar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plot,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hue-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plots, histograms,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scatter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plots,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hexbin,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box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plots,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violin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plots,</a:t>
            </a:r>
            <a:r>
              <a:rPr dirty="0" sz="1750" spc="50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strip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plots,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heatmaps,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line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graphs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more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diverse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data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representations.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7428547" y="4446511"/>
            <a:ext cx="6408420" cy="3107055"/>
            <a:chOff x="7428547" y="4446511"/>
            <a:chExt cx="6408420" cy="3107055"/>
          </a:xfrm>
        </p:grpSpPr>
        <p:sp>
          <p:nvSpPr>
            <p:cNvPr id="16" name="object 16" descr=""/>
            <p:cNvSpPr/>
            <p:nvPr/>
          </p:nvSpPr>
          <p:spPr>
            <a:xfrm>
              <a:off x="7428547" y="4786667"/>
              <a:ext cx="6408420" cy="2766695"/>
            </a:xfrm>
            <a:custGeom>
              <a:avLst/>
              <a:gdLst/>
              <a:ahLst/>
              <a:cxnLst/>
              <a:rect l="l" t="t" r="r" b="b"/>
              <a:pathLst>
                <a:path w="6408419" h="2766695">
                  <a:moveTo>
                    <a:pt x="6261747" y="0"/>
                  </a:moveTo>
                  <a:lnTo>
                    <a:pt x="146309" y="0"/>
                  </a:lnTo>
                  <a:lnTo>
                    <a:pt x="100272" y="7510"/>
                  </a:lnTo>
                  <a:lnTo>
                    <a:pt x="60134" y="28382"/>
                  </a:lnTo>
                  <a:lnTo>
                    <a:pt x="28385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619984"/>
                  </a:lnTo>
                  <a:lnTo>
                    <a:pt x="7510" y="2666022"/>
                  </a:lnTo>
                  <a:lnTo>
                    <a:pt x="28385" y="2706162"/>
                  </a:lnTo>
                  <a:lnTo>
                    <a:pt x="60134" y="2737913"/>
                  </a:lnTo>
                  <a:lnTo>
                    <a:pt x="100272" y="2758789"/>
                  </a:lnTo>
                  <a:lnTo>
                    <a:pt x="146309" y="2766301"/>
                  </a:lnTo>
                  <a:lnTo>
                    <a:pt x="6261747" y="2766301"/>
                  </a:lnTo>
                  <a:lnTo>
                    <a:pt x="6307786" y="2758789"/>
                  </a:lnTo>
                  <a:lnTo>
                    <a:pt x="6347925" y="2737913"/>
                  </a:lnTo>
                  <a:lnTo>
                    <a:pt x="6379676" y="2706162"/>
                  </a:lnTo>
                  <a:lnTo>
                    <a:pt x="6400552" y="2666022"/>
                  </a:lnTo>
                  <a:lnTo>
                    <a:pt x="6408064" y="2619984"/>
                  </a:lnTo>
                  <a:lnTo>
                    <a:pt x="6408064" y="146303"/>
                  </a:lnTo>
                  <a:lnTo>
                    <a:pt x="6400552" y="100267"/>
                  </a:lnTo>
                  <a:lnTo>
                    <a:pt x="6379676" y="60130"/>
                  </a:lnTo>
                  <a:lnTo>
                    <a:pt x="6347925" y="28382"/>
                  </a:lnTo>
                  <a:lnTo>
                    <a:pt x="6307786" y="7510"/>
                  </a:lnTo>
                  <a:lnTo>
                    <a:pt x="6261747" y="0"/>
                  </a:lnTo>
                  <a:close/>
                </a:path>
              </a:pathLst>
            </a:custGeom>
            <a:solidFill>
              <a:srgbClr val="06060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8547" y="4446511"/>
              <a:ext cx="6408064" cy="68044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7673137" y="5349011"/>
            <a:ext cx="557022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DFD5DE"/>
                </a:solidFill>
                <a:latin typeface="Arial"/>
                <a:cs typeface="Arial"/>
              </a:rPr>
              <a:t>Customizability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Enable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users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customize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their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graphs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with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respect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50">
                <a:solidFill>
                  <a:srgbClr val="DFD5DE"/>
                </a:solidFill>
                <a:latin typeface="Arial"/>
                <a:cs typeface="Arial"/>
              </a:rPr>
              <a:t> X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3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Y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axis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with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hue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conditions.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1089" y="929515"/>
            <a:ext cx="504634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1395" algn="l"/>
                <a:tab pos="3432810" algn="l"/>
              </a:tabLst>
            </a:pPr>
            <a:r>
              <a:rPr dirty="0" spc="-10">
                <a:solidFill>
                  <a:srgbClr val="000000"/>
                </a:solidFill>
              </a:rPr>
              <a:t>Connect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20">
                <a:solidFill>
                  <a:srgbClr val="000000"/>
                </a:solidFill>
              </a:rPr>
              <a:t>with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10">
                <a:solidFill>
                  <a:srgbClr val="000000"/>
                </a:solidFill>
              </a:rPr>
              <a:t>Sortify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781089" y="2837954"/>
            <a:ext cx="3470275" cy="147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latin typeface="Arial"/>
                <a:cs typeface="Arial"/>
              </a:rPr>
              <a:t>Explore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and </a:t>
            </a:r>
            <a:r>
              <a:rPr dirty="0" sz="1750" spc="-10">
                <a:latin typeface="Arial"/>
                <a:cs typeface="Arial"/>
              </a:rPr>
              <a:t>contribute:</a:t>
            </a:r>
            <a:r>
              <a:rPr dirty="0" u="sng" sz="175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https://github.com/Monis</a:t>
            </a:r>
            <a:r>
              <a:rPr dirty="0" sz="1750" spc="-10">
                <a:solidFill>
                  <a:srgbClr val="0562C1"/>
                </a:solidFill>
                <a:latin typeface="Arial"/>
                <a:cs typeface="Arial"/>
              </a:rPr>
              <a:t> </a:t>
            </a:r>
            <a:r>
              <a:rPr dirty="0" u="sng" sz="175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h-</a:t>
            </a:r>
            <a:r>
              <a:rPr dirty="0" u="sng" sz="175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D609/Sortify-</a:t>
            </a:r>
            <a:r>
              <a:rPr dirty="0" u="sng" sz="175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--From-Sheets-</a:t>
            </a:r>
            <a:r>
              <a:rPr dirty="0" u="sng" sz="175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To-</a:t>
            </a:r>
            <a:r>
              <a:rPr dirty="0" sz="1750" spc="-25">
                <a:solidFill>
                  <a:srgbClr val="0562C1"/>
                </a:solidFill>
                <a:latin typeface="Arial"/>
                <a:cs typeface="Arial"/>
              </a:rPr>
              <a:t> </a:t>
            </a:r>
            <a:r>
              <a:rPr dirty="0" u="sng" sz="175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Arial"/>
                <a:cs typeface="Arial"/>
                <a:hlinkClick r:id="rId3"/>
              </a:rPr>
              <a:t>Charts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1089" y="4588890"/>
            <a:ext cx="287655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Arial"/>
                <a:cs typeface="Arial"/>
              </a:rPr>
              <a:t>Connect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with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us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on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LinkedIn: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3789" y="5129098"/>
            <a:ext cx="3501504" cy="83129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3789" y="6215545"/>
            <a:ext cx="3501504" cy="83129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81089" y="2198674"/>
            <a:ext cx="5751195" cy="429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4795" algn="l"/>
              </a:tabLst>
            </a:pPr>
            <a:r>
              <a:rPr dirty="0" sz="2650" spc="-10">
                <a:latin typeface="Arial"/>
                <a:cs typeface="Arial"/>
              </a:rPr>
              <a:t>Github</a:t>
            </a:r>
            <a:r>
              <a:rPr dirty="0" sz="2650">
                <a:latin typeface="Arial"/>
                <a:cs typeface="Arial"/>
              </a:rPr>
              <a:t>	Contact</a:t>
            </a:r>
            <a:r>
              <a:rPr dirty="0" sz="2650" spc="-120">
                <a:latin typeface="Arial"/>
                <a:cs typeface="Arial"/>
              </a:rPr>
              <a:t> </a:t>
            </a:r>
            <a:r>
              <a:rPr dirty="0" sz="2650" spc="-25">
                <a:latin typeface="Arial"/>
                <a:cs typeface="Arial"/>
              </a:rPr>
              <a:t>Us</a:t>
            </a:r>
            <a:endParaRPr sz="26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43614" y="2837954"/>
            <a:ext cx="319976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latin typeface="Arial"/>
                <a:cs typeface="Arial"/>
              </a:rPr>
              <a:t>Reach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 spc="-20">
                <a:latin typeface="Arial"/>
                <a:cs typeface="Arial"/>
              </a:rPr>
              <a:t>out: </a:t>
            </a:r>
            <a:r>
              <a:rPr dirty="0" sz="1750" spc="-10">
                <a:latin typeface="Arial"/>
                <a:cs typeface="Arial"/>
                <a:hlinkClick r:id="rId6"/>
              </a:rPr>
              <a:t>monishpersonal609@gmail.com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43614" y="3863085"/>
            <a:ext cx="169989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Arial"/>
                <a:cs typeface="Arial"/>
              </a:rPr>
              <a:t>+91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7676607637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43614" y="4430064"/>
            <a:ext cx="30765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latin typeface="Arial"/>
                <a:cs typeface="Arial"/>
                <a:hlinkClick r:id="rId7"/>
              </a:rPr>
              <a:t>adityanarayanan.c@gmail.com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843614" y="4997030"/>
            <a:ext cx="169989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Arial"/>
                <a:cs typeface="Arial"/>
              </a:rPr>
              <a:t>+91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8446593869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2025-07-29T10:55:50Z</dcterms:created>
  <dcterms:modified xsi:type="dcterms:W3CDTF">2025-07-29T10:55:50Z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2025-07-29T00:00:00Z</vt:filetime>
  </property>
  <property fmtid="{D5CDD505-2E9C-101B-9397-08002B2CF9AE}" pid="3" name="LastSaved">
    <vt:filetime>2025-07-29T00:00:00Z</vt:filetime>
  </property>
  <property fmtid="{D5CDD505-2E9C-101B-9397-08002B2CF9AE}" pid="4" name="Producer">
    <vt:lpwstr>3-Heights(TM) PDF Security Shell 4.8.25.2 (http://www.pdf-tools.com)</vt:lpwstr>
  </property>
</Properties>
</file>